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Urbanist SemiBold"/>
      <p:regular r:id="rId18"/>
      <p:bold r:id="rId19"/>
      <p:italic r:id="rId20"/>
      <p:boldItalic r:id="rId21"/>
    </p:embeddedFont>
    <p:embeddedFont>
      <p:font typeface="Urbanist Black"/>
      <p:bold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SemiBold-italic.fntdata"/><Relationship Id="rId22" Type="http://schemas.openxmlformats.org/officeDocument/2006/relationships/font" Target="fonts/UrbanistBlack-bold.fntdata"/><Relationship Id="rId21" Type="http://schemas.openxmlformats.org/officeDocument/2006/relationships/font" Target="fonts/UrbanistSemiBold-boldItalic.fntdata"/><Relationship Id="rId24" Type="http://schemas.openxmlformats.org/officeDocument/2006/relationships/font" Target="fonts/Oswald-regular.fntdata"/><Relationship Id="rId23" Type="http://schemas.openxmlformats.org/officeDocument/2006/relationships/font" Target="fonts/UrbanistBlack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UrbanistSemiBold-bold.fntdata"/><Relationship Id="rId18" Type="http://schemas.openxmlformats.org/officeDocument/2006/relationships/font" Target="fonts/Urbanis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SLIDES_API2622148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SLIDES_API2622148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SLIDES_API26221485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SLIDES_API26221485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SLIDES_API26221485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SLIDES_API26221485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SLIDES_API26221485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SLIDES_API26221485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SLIDES_API26221485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SLIDES_API26221485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26221485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26221485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26221485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26221485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SLIDES_API26221485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SLIDES_API26221485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https://flutter.dev/multi-platform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https://dart.dev/multiplatform-apps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https://www.jetbrains.com/help/kotlin-multiplatform-dev/kotlin-multiplatform-flutter.html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26221485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26221485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https://vocal.media/journal/monetization-strategies-for-mental-health-apps-in-2025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SLIDES_API26221485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SLIDES_API26221485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https://www.marketresearch.com/DataM-Intelligence-4Market-Research-LLP-v4207/Global-Mental-Health-Apps-39660466/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SLIDES_API26221485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SLIDES_API26221485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https://svitla.com/blog/mental-health-app-development/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https://sda.company/blog/category/mental-health/mental-health-app-monetization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Black"/>
              <a:buNone/>
              <a:defRPr sz="1800"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rbanist Black"/>
              <a:buNone/>
              <a:defRPr sz="1500"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 sz="1400"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Black"/>
              <a:buNone/>
              <a:defRPr sz="1200"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922150"/>
            <a:ext cx="78867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626425" y="1161125"/>
            <a:ext cx="7886700" cy="62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Urbanist Black"/>
              <a:buNone/>
              <a:defRPr>
                <a:latin typeface="Urbanist Black"/>
                <a:ea typeface="Urbanist Black"/>
                <a:cs typeface="Urbanist Black"/>
                <a:sym typeface="Urbanist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b="1" i="0" sz="33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Oswald"/>
              <a:buNone/>
              <a:defRPr b="1" sz="1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rbanist SemiBold"/>
              <a:buChar char="•"/>
              <a:defRPr i="0" sz="21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rbanist SemiBold"/>
              <a:buChar char="•"/>
              <a:defRPr i="0" sz="18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Urbanist SemiBold"/>
              <a:buChar char="•"/>
              <a:defRPr i="0" sz="15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•"/>
              <a:defRPr i="0" sz="1400" u="none" cap="none" strike="noStrike"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29050" y="28864"/>
            <a:ext cx="9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</a:t>
            </a:r>
            <a:fld id="{00000000-1234-1234-1234-123412341234}" type="slidenum">
              <a:rPr lang="en" sz="900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endParaRPr sz="900">
              <a:solidFill>
                <a:srgbClr val="000000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98963" y="28864"/>
            <a:ext cx="99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Urbanist Black"/>
                <a:ea typeface="Urbanist Black"/>
                <a:cs typeface="Urbanist Black"/>
                <a:sym typeface="Urbanist Black"/>
              </a:rPr>
              <a:t>ALAYNA</a:t>
            </a:r>
            <a:endParaRPr sz="900">
              <a:solidFill>
                <a:srgbClr val="000000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996400" y="4581065"/>
            <a:ext cx="315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27100" y="1215447"/>
            <a:ext cx="8689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MindEase</a:t>
            </a:r>
            <a:endParaRPr b="1" sz="7719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5"/>
          <p:cNvCxnSpPr/>
          <p:nvPr/>
        </p:nvCxnSpPr>
        <p:spPr>
          <a:xfrm>
            <a:off x="633025" y="1242470"/>
            <a:ext cx="0" cy="358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5"/>
          <p:cNvCxnSpPr/>
          <p:nvPr/>
        </p:nvCxnSpPr>
        <p:spPr>
          <a:xfrm>
            <a:off x="593100" y="3036611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6" name="Google Shape;146;p25"/>
          <p:cNvCxnSpPr/>
          <p:nvPr/>
        </p:nvCxnSpPr>
        <p:spPr>
          <a:xfrm>
            <a:off x="593100" y="4128352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25"/>
          <p:cNvCxnSpPr/>
          <p:nvPr/>
        </p:nvCxnSpPr>
        <p:spPr>
          <a:xfrm>
            <a:off x="593100" y="1933795"/>
            <a:ext cx="37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descr="{{PARAGRAPH_1}}" id="148" name="Google Shape;148;p25"/>
          <p:cNvSpPr txBox="1"/>
          <p:nvPr>
            <p:ph idx="1" type="body"/>
          </p:nvPr>
        </p:nvSpPr>
        <p:spPr>
          <a:xfrm>
            <a:off x="1200600" y="1583395"/>
            <a:ext cx="73542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500"/>
              <a:t>Phase 1: MVP, counsellor matching</a:t>
            </a:r>
            <a:endParaRPr sz="1500"/>
          </a:p>
        </p:txBody>
      </p:sp>
      <p:sp>
        <p:nvSpPr>
          <p:cNvPr descr="{{PARAGRAPH_2}}" id="149" name="Google Shape;149;p25"/>
          <p:cNvSpPr txBox="1"/>
          <p:nvPr>
            <p:ph idx="1" type="body"/>
          </p:nvPr>
        </p:nvSpPr>
        <p:spPr>
          <a:xfrm>
            <a:off x="1200600" y="2686225"/>
            <a:ext cx="73542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500"/>
              <a:t>Phase 2: Mood tracking &amp; premium features </a:t>
            </a:r>
            <a:endParaRPr sz="1500"/>
          </a:p>
        </p:txBody>
      </p:sp>
      <p:sp>
        <p:nvSpPr>
          <p:cNvPr descr="{{PARAGRAPH_3}}" id="150" name="Google Shape;150;p25"/>
          <p:cNvSpPr txBox="1"/>
          <p:nvPr>
            <p:ph idx="1" type="body"/>
          </p:nvPr>
        </p:nvSpPr>
        <p:spPr>
          <a:xfrm>
            <a:off x="1200600" y="3777942"/>
            <a:ext cx="7354200" cy="7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500"/>
              <a:t>Phase 3: Global expansion with multilingual support</a:t>
            </a:r>
            <a:endParaRPr sz="1500"/>
          </a:p>
        </p:txBody>
      </p:sp>
      <p:sp>
        <p:nvSpPr>
          <p:cNvPr descr="{{TITLE}}" id="151" name="Google Shape;151;p25"/>
          <p:cNvSpPr txBox="1"/>
          <p:nvPr>
            <p:ph type="title"/>
          </p:nvPr>
        </p:nvSpPr>
        <p:spPr>
          <a:xfrm>
            <a:off x="598475" y="634460"/>
            <a:ext cx="7951200" cy="54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/>
              <a:t>Traction &amp; Roadmap</a:t>
            </a:r>
            <a:endParaRPr/>
          </a:p>
        </p:txBody>
      </p:sp>
      <p:cxnSp>
        <p:nvCxnSpPr>
          <p:cNvPr id="152" name="Google Shape;152;p25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PARAGRAPH}}" id="157" name="Google Shape;157;p26"/>
          <p:cNvSpPr txBox="1"/>
          <p:nvPr>
            <p:ph idx="1" type="body"/>
          </p:nvPr>
        </p:nvSpPr>
        <p:spPr>
          <a:xfrm>
            <a:off x="3899900" y="822150"/>
            <a:ext cx="4903200" cy="394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50"/>
              <a:t>We need your support to make mental health accessible! Seeking investors, mental health partners, and beta testers to join us. </a:t>
            </a:r>
            <a:endParaRPr sz="175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50"/>
              <a:t>Contact us at joycegrace331@gmail.com to help.</a:t>
            </a:r>
            <a:endParaRPr sz="1750"/>
          </a:p>
        </p:txBody>
      </p:sp>
      <p:cxnSp>
        <p:nvCxnSpPr>
          <p:cNvPr id="158" name="Google Shape;158;p26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6"/>
          <p:cNvCxnSpPr/>
          <p:nvPr/>
        </p:nvCxnSpPr>
        <p:spPr>
          <a:xfrm>
            <a:off x="3694611" y="852575"/>
            <a:ext cx="0" cy="379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{{IMAGE}}"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00" y="1608093"/>
            <a:ext cx="3132000" cy="224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SUB_HEADING}}" id="79" name="Google Shape;79;p17"/>
          <p:cNvSpPr txBox="1"/>
          <p:nvPr>
            <p:ph idx="2" type="subTitle"/>
          </p:nvPr>
        </p:nvSpPr>
        <p:spPr>
          <a:xfrm>
            <a:off x="3474050" y="1270561"/>
            <a:ext cx="5368500" cy="82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chemeClr val="lt1"/>
                </a:solidFill>
              </a:rPr>
              <a:t>Your AI Emotional Support Companion</a:t>
            </a:r>
            <a:endParaRPr sz="1750">
              <a:solidFill>
                <a:schemeClr val="lt1"/>
              </a:solidFill>
            </a:endParaRPr>
          </a:p>
        </p:txBody>
      </p:sp>
      <p:sp>
        <p:nvSpPr>
          <p:cNvPr descr="{{LONG_PARAGRAPH}}" id="80" name="Google Shape;80;p17"/>
          <p:cNvSpPr txBox="1"/>
          <p:nvPr>
            <p:ph idx="1" type="body"/>
          </p:nvPr>
        </p:nvSpPr>
        <p:spPr>
          <a:xfrm>
            <a:off x="3474025" y="2240286"/>
            <a:ext cx="5368500" cy="223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375">
                <a:solidFill>
                  <a:schemeClr val="lt1"/>
                </a:solidFill>
              </a:rPr>
              <a:t>MindEase is an AI-powered emotional support and counselor connection platform. It's built with Flutter and Dart for a seamless, cross-platform experience, ensuring accessibility on various devices.</a:t>
            </a:r>
            <a:endParaRPr sz="1375">
              <a:solidFill>
                <a:schemeClr val="lt1"/>
              </a:solidFill>
            </a:endParaRPr>
          </a:p>
        </p:txBody>
      </p:sp>
      <p:sp>
        <p:nvSpPr>
          <p:cNvPr descr="{{TITLE}}" id="81" name="Google Shape;81;p17"/>
          <p:cNvSpPr txBox="1"/>
          <p:nvPr>
            <p:ph type="title"/>
          </p:nvPr>
        </p:nvSpPr>
        <p:spPr>
          <a:xfrm>
            <a:off x="229050" y="439947"/>
            <a:ext cx="8689800" cy="101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220"/>
              <a:t>MindEase</a:t>
            </a:r>
            <a:endParaRPr sz="3275">
              <a:solidFill>
                <a:schemeClr val="lt1"/>
              </a:solidFill>
            </a:endParaRPr>
          </a:p>
        </p:txBody>
      </p:sp>
      <p:cxnSp>
        <p:nvCxnSpPr>
          <p:cNvPr id="82" name="Google Shape;82;p17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{{IMAGE}}"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57" y="1633793"/>
            <a:ext cx="2868600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LIST}}" id="88" name="Google Shape;88;p18"/>
          <p:cNvSpPr txBox="1"/>
          <p:nvPr>
            <p:ph idx="1" type="body"/>
          </p:nvPr>
        </p:nvSpPr>
        <p:spPr>
          <a:xfrm>
            <a:off x="423750" y="2571750"/>
            <a:ext cx="8296500" cy="175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Char char="●"/>
            </a:pPr>
            <a:r>
              <a:rPr lang="en" sz="1375"/>
              <a:t>1 in 4 people face mental health issues.</a:t>
            </a:r>
            <a:endParaRPr sz="1375"/>
          </a:p>
          <a:p>
            <a:pPr indent="-315912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75"/>
              <a:buChar char="●"/>
            </a:pPr>
            <a:r>
              <a:rPr lang="en" sz="1375"/>
              <a:t>Therapy is slow; stigma prevents seeking help.</a:t>
            </a:r>
            <a:endParaRPr sz="1375"/>
          </a:p>
          <a:p>
            <a:pPr indent="-315912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75"/>
              <a:buChar char="●"/>
            </a:pPr>
            <a:r>
              <a:rPr lang="en" sz="1375"/>
              <a:t>Many lack resources for immediate support.</a:t>
            </a:r>
            <a:endParaRPr sz="1375"/>
          </a:p>
        </p:txBody>
      </p:sp>
      <p:sp>
        <p:nvSpPr>
          <p:cNvPr descr="{{LONG_LIST}}" id="89" name="Google Shape;89;p18"/>
          <p:cNvSpPr txBox="1"/>
          <p:nvPr>
            <p:ph idx="2" type="subTitle"/>
          </p:nvPr>
        </p:nvSpPr>
        <p:spPr>
          <a:xfrm>
            <a:off x="667800" y="1688175"/>
            <a:ext cx="5728500" cy="61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2000"/>
              <a:t>The Growing Mental Health Crisis</a:t>
            </a:r>
            <a:endParaRPr sz="2000"/>
          </a:p>
        </p:txBody>
      </p:sp>
      <p:sp>
        <p:nvSpPr>
          <p:cNvPr descr="{{LONG_LIST}}" id="90" name="Google Shape;90;p18"/>
          <p:cNvSpPr txBox="1"/>
          <p:nvPr>
            <p:ph type="title"/>
          </p:nvPr>
        </p:nvSpPr>
        <p:spPr>
          <a:xfrm>
            <a:off x="229050" y="443775"/>
            <a:ext cx="8607300" cy="124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75"/>
              <a:t>Problem Statement</a:t>
            </a:r>
            <a:endParaRPr sz="5375"/>
          </a:p>
        </p:txBody>
      </p:sp>
      <p:cxnSp>
        <p:nvCxnSpPr>
          <p:cNvPr id="91" name="Google Shape;91;p18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LIST}}" id="96" name="Google Shape;96;p19"/>
          <p:cNvSpPr txBox="1"/>
          <p:nvPr>
            <p:ph idx="1" type="body"/>
          </p:nvPr>
        </p:nvSpPr>
        <p:spPr>
          <a:xfrm>
            <a:off x="3474050" y="2171600"/>
            <a:ext cx="5208300" cy="266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AI support and coping techniques</a:t>
            </a:r>
            <a:endParaRPr sz="1250"/>
          </a:p>
          <a:p>
            <a:pPr indent="-307975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Connect to licensed counsellors</a:t>
            </a:r>
            <a:endParaRPr sz="1250"/>
          </a:p>
          <a:p>
            <a:pPr indent="-307975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Mood tracking and wellness tips</a:t>
            </a:r>
            <a:endParaRPr sz="1250"/>
          </a:p>
          <a:p>
            <a:pPr indent="-307975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Built with Flutter for performance</a:t>
            </a:r>
            <a:endParaRPr sz="1250"/>
          </a:p>
        </p:txBody>
      </p:sp>
      <p:cxnSp>
        <p:nvCxnSpPr>
          <p:cNvPr id="97" name="Google Shape;97;p19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{{LONG_LIST}}" id="98" name="Google Shape;98;p19"/>
          <p:cNvSpPr txBox="1"/>
          <p:nvPr>
            <p:ph idx="2" type="subTitle"/>
          </p:nvPr>
        </p:nvSpPr>
        <p:spPr>
          <a:xfrm>
            <a:off x="3474050" y="1270561"/>
            <a:ext cx="5368500" cy="82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 sz="1750"/>
              <a:t>24/7 Mental Health Chatbot</a:t>
            </a:r>
            <a:endParaRPr sz="1750"/>
          </a:p>
        </p:txBody>
      </p:sp>
      <p:sp>
        <p:nvSpPr>
          <p:cNvPr descr="{{LONG_LIST}}" id="99" name="Google Shape;99;p19"/>
          <p:cNvSpPr txBox="1"/>
          <p:nvPr>
            <p:ph type="title"/>
          </p:nvPr>
        </p:nvSpPr>
        <p:spPr>
          <a:xfrm>
            <a:off x="229050" y="439961"/>
            <a:ext cx="8689800" cy="767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75"/>
              <a:t>Our Solution</a:t>
            </a:r>
            <a:endParaRPr sz="4775"/>
          </a:p>
        </p:txBody>
      </p:sp>
      <p:pic>
        <p:nvPicPr>
          <p:cNvPr descr="{{IMAGE}}"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7" y="1651933"/>
            <a:ext cx="2868600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LIST}}" id="105" name="Google Shape;105;p20"/>
          <p:cNvSpPr txBox="1"/>
          <p:nvPr>
            <p:ph idx="1" type="body"/>
          </p:nvPr>
        </p:nvSpPr>
        <p:spPr>
          <a:xfrm>
            <a:off x="267527" y="1360924"/>
            <a:ext cx="45108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AI chatbot offers instant support.</a:t>
            </a:r>
            <a:endParaRPr sz="125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Connect to counselors when needed.</a:t>
            </a:r>
            <a:endParaRPr sz="125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Track mood, get personalized insights.</a:t>
            </a:r>
            <a:endParaRPr sz="125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Access articles, exercises, crisis helplines.</a:t>
            </a:r>
            <a:endParaRPr sz="125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24/7 availability for immediate help.</a:t>
            </a:r>
            <a:endParaRPr sz="1250"/>
          </a:p>
          <a:p>
            <a:pPr indent="-3079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50"/>
              <a:buChar char="●"/>
            </a:pPr>
            <a:r>
              <a:rPr lang="en" sz="1250"/>
              <a:t>Easy access to mental wellness tools.</a:t>
            </a:r>
            <a:endParaRPr sz="1250"/>
          </a:p>
        </p:txBody>
      </p:sp>
      <p:cxnSp>
        <p:nvCxnSpPr>
          <p:cNvPr id="106" name="Google Shape;106;p20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{{LONG_LIST}}" id="107" name="Google Shape;107;p20"/>
          <p:cNvSpPr txBox="1"/>
          <p:nvPr>
            <p:ph type="title"/>
          </p:nvPr>
        </p:nvSpPr>
        <p:spPr>
          <a:xfrm>
            <a:off x="267525" y="376725"/>
            <a:ext cx="8651400" cy="89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75"/>
              <a:t>How It Works</a:t>
            </a:r>
            <a:endParaRPr sz="6275"/>
          </a:p>
        </p:txBody>
      </p:sp>
      <p:pic>
        <p:nvPicPr>
          <p:cNvPr descr="{{IMAGE}}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0" y="1636625"/>
            <a:ext cx="2866501" cy="28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PARAGRAPH}}" id="113" name="Google Shape;113;p21"/>
          <p:cNvSpPr txBox="1"/>
          <p:nvPr>
            <p:ph idx="1" type="body"/>
          </p:nvPr>
        </p:nvSpPr>
        <p:spPr>
          <a:xfrm>
            <a:off x="3548425" y="1721323"/>
            <a:ext cx="5312700" cy="286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75"/>
              <a:t>MindEase uses a modern technology stack for optimal performance and scalability.</a:t>
            </a:r>
            <a:endParaRPr sz="1375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75"/>
              <a:t> Flutter enables cross-platform support (iOS, Android, Web) from a single codebase. </a:t>
            </a:r>
            <a:endParaRPr sz="1375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75"/>
              <a:t>Firebase/Supabase provides real-time database and authentication. </a:t>
            </a:r>
            <a:endParaRPr sz="1375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75"/>
              <a:t>NLP models power the AI chatbot.</a:t>
            </a:r>
            <a:endParaRPr sz="1375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75"/>
              <a:t> End-to-end encryption ensures secure communication.</a:t>
            </a:r>
            <a:endParaRPr sz="1375"/>
          </a:p>
        </p:txBody>
      </p:sp>
      <p:sp>
        <p:nvSpPr>
          <p:cNvPr descr="{{TITLE}}" id="114" name="Google Shape;114;p21"/>
          <p:cNvSpPr txBox="1"/>
          <p:nvPr>
            <p:ph type="title"/>
          </p:nvPr>
        </p:nvSpPr>
        <p:spPr>
          <a:xfrm>
            <a:off x="3548425" y="805826"/>
            <a:ext cx="5312700" cy="97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75"/>
              <a:t>Technology Stack</a:t>
            </a:r>
            <a:endParaRPr sz="5275"/>
          </a:p>
        </p:txBody>
      </p:sp>
      <p:cxnSp>
        <p:nvCxnSpPr>
          <p:cNvPr id="115" name="Google Shape;115;p21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{{IMAGE}}"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39" y="1959595"/>
            <a:ext cx="2868600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LIST}}" id="121" name="Google Shape;121;p22"/>
          <p:cNvSpPr txBox="1"/>
          <p:nvPr>
            <p:ph idx="1" type="body"/>
          </p:nvPr>
        </p:nvSpPr>
        <p:spPr>
          <a:xfrm>
            <a:off x="277350" y="2327625"/>
            <a:ext cx="8593200" cy="267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40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75"/>
              <a:buChar char="●"/>
            </a:pPr>
            <a:r>
              <a:rPr lang="en" sz="1975"/>
              <a:t>Free: Basic chatbot &amp; self-help.</a:t>
            </a:r>
            <a:endParaRPr sz="1975"/>
          </a:p>
          <a:p>
            <a:pPr indent="-354012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75"/>
              <a:buChar char="●"/>
            </a:pPr>
            <a:r>
              <a:rPr lang="en" sz="1975"/>
              <a:t>Premium: Unlimited access, advanced insights.</a:t>
            </a:r>
            <a:endParaRPr sz="1975"/>
          </a:p>
          <a:p>
            <a:pPr indent="-354012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975"/>
              <a:buChar char="●"/>
            </a:pPr>
            <a:r>
              <a:rPr lang="en" sz="1975"/>
              <a:t>B2B: Partnerships with organizations.</a:t>
            </a:r>
            <a:endParaRPr sz="1975"/>
          </a:p>
        </p:txBody>
      </p:sp>
      <p:cxnSp>
        <p:nvCxnSpPr>
          <p:cNvPr id="122" name="Google Shape;122;p22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{{LONG_LIST}}" id="123" name="Google Shape;123;p22"/>
          <p:cNvSpPr txBox="1"/>
          <p:nvPr>
            <p:ph type="title"/>
          </p:nvPr>
        </p:nvSpPr>
        <p:spPr>
          <a:xfrm>
            <a:off x="229050" y="496775"/>
            <a:ext cx="8593200" cy="164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25"/>
              <a:t>Business Model</a:t>
            </a:r>
            <a:endParaRPr sz="61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LIST}}" id="128" name="Google Shape;128;p23"/>
          <p:cNvSpPr txBox="1"/>
          <p:nvPr>
            <p:ph idx="1" type="body"/>
          </p:nvPr>
        </p:nvSpPr>
        <p:spPr>
          <a:xfrm>
            <a:off x="267525" y="1360925"/>
            <a:ext cx="4190100" cy="34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/>
              <a:t>$5.2B market in 2023</a:t>
            </a:r>
            <a:endParaRPr sz="155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/>
              <a:t>Expected to reach $11B by 2030</a:t>
            </a:r>
            <a:endParaRPr sz="155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/>
              <a:t>Targeting young adults (18–35)</a:t>
            </a:r>
            <a:endParaRPr sz="155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/>
              <a:t>Corporate employees with stress</a:t>
            </a:r>
            <a:endParaRPr sz="1550"/>
          </a:p>
          <a:p>
            <a:pPr indent="-32702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50"/>
              <a:buChar char="●"/>
            </a:pPr>
            <a:r>
              <a:rPr lang="en" sz="1550"/>
              <a:t>Students facing anxiety and depression</a:t>
            </a:r>
            <a:endParaRPr sz="1550"/>
          </a:p>
        </p:txBody>
      </p:sp>
      <p:cxnSp>
        <p:nvCxnSpPr>
          <p:cNvPr id="129" name="Google Shape;129;p23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{{LONG_LIST}}" id="130" name="Google Shape;130;p23"/>
          <p:cNvSpPr txBox="1"/>
          <p:nvPr>
            <p:ph type="title"/>
          </p:nvPr>
        </p:nvSpPr>
        <p:spPr>
          <a:xfrm>
            <a:off x="267525" y="376725"/>
            <a:ext cx="8651400" cy="98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75"/>
              <a:t>Market Opportunity</a:t>
            </a:r>
            <a:endParaRPr sz="5675"/>
          </a:p>
        </p:txBody>
      </p:sp>
      <p:pic>
        <p:nvPicPr>
          <p:cNvPr descr="{{IMAGE}}"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3700"/>
            <a:ext cx="4058149" cy="28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{{LONG_PARAGRAPH}}" id="136" name="Google Shape;136;p24"/>
          <p:cNvSpPr txBox="1"/>
          <p:nvPr>
            <p:ph idx="1" type="body"/>
          </p:nvPr>
        </p:nvSpPr>
        <p:spPr>
          <a:xfrm>
            <a:off x="267525" y="2396931"/>
            <a:ext cx="5312700" cy="219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1375">
                <a:solidFill>
                  <a:schemeClr val="lt1"/>
                </a:solidFill>
              </a:rPr>
              <a:t>MindEase offers a unique blend of AI and human support, going beyond typical chatbots. Built with Flutter, it ensures faster development and a smoother user experience. Prioritizing user privacy with HIPAA/GDPR compliance, it provides affordable therapy options.</a:t>
            </a:r>
            <a:endParaRPr sz="1375">
              <a:solidFill>
                <a:schemeClr val="lt1"/>
              </a:solidFill>
            </a:endParaRPr>
          </a:p>
        </p:txBody>
      </p:sp>
      <p:cxnSp>
        <p:nvCxnSpPr>
          <p:cNvPr id="137" name="Google Shape;137;p24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{{TITLE}}" id="138" name="Google Shape;138;p24"/>
          <p:cNvSpPr txBox="1"/>
          <p:nvPr>
            <p:ph type="title"/>
          </p:nvPr>
        </p:nvSpPr>
        <p:spPr>
          <a:xfrm>
            <a:off x="227100" y="501013"/>
            <a:ext cx="8689800" cy="126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75">
                <a:solidFill>
                  <a:schemeClr val="lt1"/>
                </a:solidFill>
              </a:rPr>
              <a:t>Competitive Advantage</a:t>
            </a:r>
            <a:endParaRPr sz="4875">
              <a:solidFill>
                <a:schemeClr val="lt1"/>
              </a:solidFill>
            </a:endParaRPr>
          </a:p>
        </p:txBody>
      </p:sp>
      <p:pic>
        <p:nvPicPr>
          <p:cNvPr descr="{{IMAGE}}"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435" y="1959595"/>
            <a:ext cx="2868600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E6E6DD"/>
      </a:lt1>
      <a:dk2>
        <a:srgbClr val="BBC5EA"/>
      </a:dk2>
      <a:lt2>
        <a:srgbClr val="FFFFFF"/>
      </a:lt2>
      <a:accent1>
        <a:srgbClr val="2B7D4E"/>
      </a:accent1>
      <a:accent2>
        <a:srgbClr val="DE7E5D"/>
      </a:accent2>
      <a:accent3>
        <a:srgbClr val="F0FBFE"/>
      </a:accent3>
      <a:accent4>
        <a:srgbClr val="FFFBF0"/>
      </a:accent4>
      <a:accent5>
        <a:srgbClr val="EFA3B1"/>
      </a:accent5>
      <a:accent6>
        <a:srgbClr val="F2D519"/>
      </a:accent6>
      <a:hlink>
        <a:srgbClr val="B6D5C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